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58" r:id="rId3"/>
    <p:sldId id="316" r:id="rId4"/>
    <p:sldId id="322" r:id="rId5"/>
    <p:sldId id="260" r:id="rId6"/>
    <p:sldId id="317" r:id="rId7"/>
    <p:sldId id="291" r:id="rId8"/>
    <p:sldId id="327" r:id="rId9"/>
    <p:sldId id="369" r:id="rId10"/>
    <p:sldId id="370" r:id="rId11"/>
    <p:sldId id="371" r:id="rId12"/>
    <p:sldId id="372" r:id="rId13"/>
    <p:sldId id="373" r:id="rId14"/>
    <p:sldId id="374" r:id="rId15"/>
    <p:sldId id="332" r:id="rId16"/>
    <p:sldId id="333" r:id="rId17"/>
    <p:sldId id="353" r:id="rId18"/>
    <p:sldId id="334" r:id="rId19"/>
    <p:sldId id="335" r:id="rId20"/>
    <p:sldId id="336" r:id="rId21"/>
    <p:sldId id="338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59" r:id="rId30"/>
    <p:sldId id="328" r:id="rId31"/>
    <p:sldId id="309" r:id="rId32"/>
    <p:sldId id="350" r:id="rId33"/>
    <p:sldId id="312" r:id="rId34"/>
    <p:sldId id="351" r:id="rId35"/>
    <p:sldId id="330" r:id="rId36"/>
    <p:sldId id="259" r:id="rId37"/>
    <p:sldId id="360" r:id="rId38"/>
    <p:sldId id="361" r:id="rId39"/>
    <p:sldId id="364" r:id="rId40"/>
    <p:sldId id="377" r:id="rId41"/>
    <p:sldId id="331" r:id="rId42"/>
    <p:sldId id="354" r:id="rId43"/>
    <p:sldId id="355" r:id="rId44"/>
    <p:sldId id="376" r:id="rId45"/>
    <p:sldId id="356" r:id="rId46"/>
    <p:sldId id="357" r:id="rId47"/>
    <p:sldId id="257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6" d="100"/>
          <a:sy n="56" d="100"/>
        </p:scale>
        <p:origin x="10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a Nunes Lopes" userId="8eacf352355886ee" providerId="LiveId" clId="{17022E9F-FF40-40BB-BF3E-2C653995FD1C}"/>
    <pc:docChg chg="custSel addSld delSld modSld">
      <pc:chgData name="Gabriela Nunes Lopes" userId="8eacf352355886ee" providerId="LiveId" clId="{17022E9F-FF40-40BB-BF3E-2C653995FD1C}" dt="2024-11-08T13:59:37.044" v="345" actId="47"/>
      <pc:docMkLst>
        <pc:docMk/>
      </pc:docMkLst>
      <pc:sldChg chg="del">
        <pc:chgData name="Gabriela Nunes Lopes" userId="8eacf352355886ee" providerId="LiveId" clId="{17022E9F-FF40-40BB-BF3E-2C653995FD1C}" dt="2024-11-08T13:01:08.325" v="0" actId="47"/>
        <pc:sldMkLst>
          <pc:docMk/>
          <pc:sldMk cId="3855281511" sldId="365"/>
        </pc:sldMkLst>
      </pc:sldChg>
      <pc:sldChg chg="del">
        <pc:chgData name="Gabriela Nunes Lopes" userId="8eacf352355886ee" providerId="LiveId" clId="{17022E9F-FF40-40BB-BF3E-2C653995FD1C}" dt="2024-11-08T13:01:08.325" v="0" actId="47"/>
        <pc:sldMkLst>
          <pc:docMk/>
          <pc:sldMk cId="3530128044" sldId="366"/>
        </pc:sldMkLst>
      </pc:sldChg>
      <pc:sldChg chg="del">
        <pc:chgData name="Gabriela Nunes Lopes" userId="8eacf352355886ee" providerId="LiveId" clId="{17022E9F-FF40-40BB-BF3E-2C653995FD1C}" dt="2024-11-08T13:01:08.325" v="0" actId="47"/>
        <pc:sldMkLst>
          <pc:docMk/>
          <pc:sldMk cId="3888781218" sldId="367"/>
        </pc:sldMkLst>
      </pc:sldChg>
      <pc:sldChg chg="del">
        <pc:chgData name="Gabriela Nunes Lopes" userId="8eacf352355886ee" providerId="LiveId" clId="{17022E9F-FF40-40BB-BF3E-2C653995FD1C}" dt="2024-11-08T13:01:08.325" v="0" actId="47"/>
        <pc:sldMkLst>
          <pc:docMk/>
          <pc:sldMk cId="4160088799" sldId="368"/>
        </pc:sldMkLst>
      </pc:sldChg>
      <pc:sldChg chg="modSp mod">
        <pc:chgData name="Gabriela Nunes Lopes" userId="8eacf352355886ee" providerId="LiveId" clId="{17022E9F-FF40-40BB-BF3E-2C653995FD1C}" dt="2024-11-08T13:03:02.831" v="295" actId="20577"/>
        <pc:sldMkLst>
          <pc:docMk/>
          <pc:sldMk cId="1573060525" sldId="376"/>
        </pc:sldMkLst>
      </pc:sldChg>
      <pc:sldChg chg="modSp new mod">
        <pc:chgData name="Gabriela Nunes Lopes" userId="8eacf352355886ee" providerId="LiveId" clId="{17022E9F-FF40-40BB-BF3E-2C653995FD1C}" dt="2024-11-08T13:13:38.399" v="296" actId="207"/>
        <pc:sldMkLst>
          <pc:docMk/>
          <pc:sldMk cId="102010358" sldId="377"/>
        </pc:sldMkLst>
      </pc:sldChg>
      <pc:sldChg chg="addSp modSp new del mod">
        <pc:chgData name="Gabriela Nunes Lopes" userId="8eacf352355886ee" providerId="LiveId" clId="{17022E9F-FF40-40BB-BF3E-2C653995FD1C}" dt="2024-11-08T13:59:37.044" v="345" actId="47"/>
        <pc:sldMkLst>
          <pc:docMk/>
          <pc:sldMk cId="2137804255" sldId="378"/>
        </pc:sldMkLst>
      </pc:sldChg>
    </pc:docChg>
  </pc:docChgLst>
  <pc:docChgLst>
    <pc:chgData name="Gabriela Nunes Lopes" userId="8eacf352355886ee" providerId="LiveId" clId="{C90D3A8B-FCB7-4814-B93B-D0F457B1028C}"/>
    <pc:docChg chg="custSel modSld">
      <pc:chgData name="Gabriela Nunes Lopes" userId="8eacf352355886ee" providerId="LiveId" clId="{C90D3A8B-FCB7-4814-B93B-D0F457B1028C}" dt="2025-09-23T16:54:24.077" v="480" actId="20577"/>
      <pc:docMkLst>
        <pc:docMk/>
      </pc:docMkLst>
      <pc:sldChg chg="modSp mod">
        <pc:chgData name="Gabriela Nunes Lopes" userId="8eacf352355886ee" providerId="LiveId" clId="{C90D3A8B-FCB7-4814-B93B-D0F457B1028C}" dt="2025-09-23T16:51:10.095" v="76" actId="20577"/>
        <pc:sldMkLst>
          <pc:docMk/>
          <pc:sldMk cId="3643603356" sldId="256"/>
        </pc:sldMkLst>
        <pc:spChg chg="mod">
          <ac:chgData name="Gabriela Nunes Lopes" userId="8eacf352355886ee" providerId="LiveId" clId="{C90D3A8B-FCB7-4814-B93B-D0F457B1028C}" dt="2025-09-23T16:51:05.097" v="50" actId="20577"/>
          <ac:spMkLst>
            <pc:docMk/>
            <pc:sldMk cId="3643603356" sldId="256"/>
            <ac:spMk id="2" creationId="{FFD61F28-A122-6333-557B-0595EE289CF8}"/>
          </ac:spMkLst>
        </pc:spChg>
        <pc:spChg chg="mod">
          <ac:chgData name="Gabriela Nunes Lopes" userId="8eacf352355886ee" providerId="LiveId" clId="{C90D3A8B-FCB7-4814-B93B-D0F457B1028C}" dt="2025-09-23T16:51:10.095" v="76" actId="20577"/>
          <ac:spMkLst>
            <pc:docMk/>
            <pc:sldMk cId="3643603356" sldId="256"/>
            <ac:spMk id="3" creationId="{1BC05AD0-A76A-D763-E8C9-13033AA3E480}"/>
          </ac:spMkLst>
        </pc:spChg>
      </pc:sldChg>
      <pc:sldChg chg="modSp mod">
        <pc:chgData name="Gabriela Nunes Lopes" userId="8eacf352355886ee" providerId="LiveId" clId="{C90D3A8B-FCB7-4814-B93B-D0F457B1028C}" dt="2025-09-23T16:54:24.077" v="480" actId="20577"/>
        <pc:sldMkLst>
          <pc:docMk/>
          <pc:sldMk cId="2867216619" sldId="357"/>
        </pc:sldMkLst>
        <pc:spChg chg="mod">
          <ac:chgData name="Gabriela Nunes Lopes" userId="8eacf352355886ee" providerId="LiveId" clId="{C90D3A8B-FCB7-4814-B93B-D0F457B1028C}" dt="2025-09-23T16:54:24.077" v="480" actId="20577"/>
          <ac:spMkLst>
            <pc:docMk/>
            <pc:sldMk cId="2867216619" sldId="357"/>
            <ac:spMk id="2" creationId="{4D1A6194-CEFA-5FC8-D26F-C08CCCC27F32}"/>
          </ac:spMkLst>
        </pc:spChg>
      </pc:sldChg>
      <pc:sldChg chg="modSp mod">
        <pc:chgData name="Gabriela Nunes Lopes" userId="8eacf352355886ee" providerId="LiveId" clId="{C90D3A8B-FCB7-4814-B93B-D0F457B1028C}" dt="2025-09-23T16:53:56.799" v="459" actId="120"/>
        <pc:sldMkLst>
          <pc:docMk/>
          <pc:sldMk cId="102010358" sldId="377"/>
        </pc:sldMkLst>
        <pc:spChg chg="mod">
          <ac:chgData name="Gabriela Nunes Lopes" userId="8eacf352355886ee" providerId="LiveId" clId="{C90D3A8B-FCB7-4814-B93B-D0F457B1028C}" dt="2025-09-23T16:53:56.799" v="459" actId="120"/>
          <ac:spMkLst>
            <pc:docMk/>
            <pc:sldMk cId="102010358" sldId="377"/>
            <ac:spMk id="3" creationId="{AB8F7E00-272C-11FA-2F2C-454956C6F946}"/>
          </ac:spMkLst>
        </pc:spChg>
      </pc:sldChg>
    </pc:docChg>
  </pc:docChgLst>
  <pc:docChgLst>
    <pc:chgData name="Gabriela Nunes Lopes" userId="8eacf352355886ee" providerId="LiveId" clId="{761793BD-FE7D-40CE-B53C-9C704847FD49}"/>
    <pc:docChg chg="modSld">
      <pc:chgData name="Gabriela Nunes Lopes" userId="8eacf352355886ee" providerId="LiveId" clId="{761793BD-FE7D-40CE-B53C-9C704847FD49}" dt="2025-07-24T19:45:20.184" v="12" actId="20577"/>
      <pc:docMkLst>
        <pc:docMk/>
      </pc:docMkLst>
      <pc:sldChg chg="modSp mod">
        <pc:chgData name="Gabriela Nunes Lopes" userId="8eacf352355886ee" providerId="LiveId" clId="{761793BD-FE7D-40CE-B53C-9C704847FD49}" dt="2025-07-24T19:45:20.184" v="12" actId="20577"/>
        <pc:sldMkLst>
          <pc:docMk/>
          <pc:sldMk cId="102010358" sldId="3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023235-954B-43EA-B91E-3A75C537104E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3FE49-B1D8-4508-9C71-003BB9E56E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085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 normalmente inicia em 0.9 e acaba em 0.3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3FE49-B1D8-4508-9C71-003BB9E56E92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3579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 normalmente inicia em 0.9 e acaba em 0.3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3FE49-B1D8-4508-9C71-003BB9E56E92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8271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530C2-5D9F-E003-D779-F99A9F693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0764D68-8E3F-AAA4-EEAA-3EB2E59528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52F399E-24EE-C9B4-0D97-73168D25B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W normalmente inicia em 0.9 e acaba em 0.3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4EA411F-B221-A100-15D5-9A05A5914A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3FE49-B1D8-4508-9C71-003BB9E56E92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392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6540EA-9BE1-616C-3D8F-CCBD8B45E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CBB0DE-6E96-9C9A-C8B9-236BED6464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DA79931-3DBA-CDED-C849-F976B5A15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C79120A-0709-DBA9-8DE1-3140EEB4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EDB02B-8C27-4DFC-02ED-CDC93649E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0735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FCF24-71C4-16A7-EF46-D8F5FC65F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0A70AF-3876-D94D-C6E3-9658ED968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19E7B85-1AB7-A21B-5211-31F7B2D06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B98429-9B23-F4C1-8824-D5C2DD3E3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FFC9EB-963C-3DBC-FA8B-49DB05B50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368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D02B8FE-5348-DB15-1629-EBD000FC2A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08B65E-2517-9DFB-EA7F-7B462BDBB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E88C958-A657-64E8-0ACD-4DEE0B49D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F31F3F-291B-B47F-3927-B87A9A035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B269BE-4070-ABAF-805A-2E7B9662E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043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709C5-3FC3-CE38-E684-966E88057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9F6DAB-7824-13FC-246F-2E8E6D8FF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49B069-F9D3-9C1F-A6F6-8F271D129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4695EA-3210-AF57-25D1-ADDD0DAE4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836DA2-32A5-01E8-FBBC-7237E1B8D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5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D101DC-3492-CEDB-5AC2-D5E61864B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AB883CF-2555-C8BE-188C-E9349AE565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431AEC-6F86-EB33-152B-17ABCE27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BEC3FE1-5DD1-A957-FED5-F9EC93184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98646D-52D1-3C61-47A9-4AF4FE73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A51A0-63AB-F49F-C9C7-9610BC30C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1C24DB-4B21-ECC6-9718-A84BC59FD5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10EBC6-B600-D240-A691-15BDF13902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CDF7F3-466C-372F-79B3-3532233C2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295E7EB-C310-9108-A9DD-67BB0DDB2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413F961-8812-3F56-3EB9-233A61EDA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1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F9D1B-320F-3D4C-7A66-0336F4174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DA26E7-3A81-556D-7BC7-0C47D610CA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581C3F0-9C60-9080-C3DD-FEC42F0C6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E2E356B-830A-C0F3-158F-E30A6BFEAA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4481590-8B51-5A57-D071-9B58644508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49E9FF2-88AE-F112-94A1-1487CAE75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86C7A79-593A-33A4-90AF-5F695E793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49DBAF5-1903-80C0-89FF-8AA3DAC66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09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FB67EF-FA12-EDE8-FF4D-5E06AF66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6D9A56-BC5F-868F-0C22-A388FCFF6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B078D1A-DD52-2A90-49A5-0AE73C257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98F56D2-8F92-4E19-BE04-95B4B49CC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11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1026E30-3D94-2498-39ED-C8B46C8D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AC81056-748D-27DD-BDE8-EC44AE150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5EF3EA-56F6-7732-7C16-70D73ED64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8678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50415-901B-9C5A-17DA-166C21F20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77B13E-3C39-7A31-D4AF-7D2202288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4B7637-8DBB-BC07-D2CA-BDC578E84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67D0FDA-D3E7-DE8C-FDF6-0A004DF0D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3137A35-5533-5A76-0D1F-623E0EB41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3487C7-3F56-0C8D-41E7-33573BCE4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713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AAEF9-8A38-A8A0-0716-1F3B82B0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9239A4C-7C3D-00D1-8D4C-D67CACFC18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1B79C0A-877D-90D0-09F2-5A3E76FC5E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CFA035-2326-B855-E401-1A107BCAC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46A1B8-2086-875F-6F83-FE6CE6657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091CCA-12D5-91FF-8327-65F208EE1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52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DED80D-035B-9615-E13A-38AC868A8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6A10CD-20B6-4CE0-74BE-B1DC83A1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1884734-1829-61FF-B56D-89C2800E61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7263D5-9449-4952-9BB8-B1B797449C50}" type="datetimeFigureOut">
              <a:rPr lang="pt-BR" smtClean="0"/>
              <a:t>23/09/2025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2D531A-5D2B-3C3A-8463-82214A378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3C63F0-FC6A-C16B-4A0C-FE0C5262AD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7DBF582-1B23-4E10-893A-C99CBC3F937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01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61F28-A122-6333-557B-0595EE289C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t-BR" sz="5400" b="1" strike="noStrike" spc="-1" dirty="0">
                <a:solidFill>
                  <a:srgbClr val="7878DE"/>
                </a:solidFill>
                <a:latin typeface="Arial"/>
                <a:ea typeface="DejaVu Sans"/>
              </a:rPr>
              <a:t>Computação Evolucionária</a:t>
            </a:r>
            <a:br>
              <a:rPr lang="pt-BR" sz="5400" b="1" strike="noStrike" spc="-1" dirty="0">
                <a:solidFill>
                  <a:srgbClr val="7878DE"/>
                </a:solidFill>
                <a:latin typeface="Arial"/>
                <a:ea typeface="DejaVu Sans"/>
              </a:rPr>
            </a:br>
            <a:r>
              <a:rPr lang="pt-BR" sz="3200" b="1" spc="-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DejaVu Sans"/>
              </a:rPr>
              <a:t>Particle</a:t>
            </a:r>
            <a:r>
              <a:rPr lang="pt-BR" sz="3200" b="1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DejaVu Sans"/>
              </a:rPr>
              <a:t> </a:t>
            </a:r>
            <a:r>
              <a:rPr lang="pt-BR" sz="3200" b="1" spc="-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DejaVu Sans"/>
              </a:rPr>
              <a:t>Swarm</a:t>
            </a:r>
            <a:r>
              <a:rPr lang="pt-BR" sz="3200" b="1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DejaVu Sans"/>
              </a:rPr>
              <a:t> </a:t>
            </a:r>
            <a:r>
              <a:rPr lang="pt-BR" sz="3200" b="1" spc="-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DejaVu Sans"/>
              </a:rPr>
              <a:t>Optimization</a:t>
            </a:r>
            <a:r>
              <a:rPr lang="pt-BR" sz="3200" b="1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DejaVu Sans"/>
              </a:rPr>
              <a:t> (PSO)</a:t>
            </a:r>
            <a:endParaRPr lang="pt-BR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C05AD0-A76A-D763-E8C9-13033AA3E4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>
              <a:lnSpc>
                <a:spcPct val="100000"/>
              </a:lnSpc>
              <a:spcBef>
                <a:spcPts val="6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Gabriela Nunes Lopes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cap="none" spc="-1" dirty="0">
                <a:solidFill>
                  <a:srgbClr val="000000"/>
                </a:solidFill>
                <a:latin typeface="Arial"/>
                <a:ea typeface="DejaVu Sans"/>
              </a:rPr>
              <a:t>gabrielanuneslopes@ufmg.br</a:t>
            </a:r>
            <a:endParaRPr lang="pt-BR" sz="2400" b="0" strike="noStrike" cap="non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DEE / UFMG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41FD10-30F5-FB8A-B006-56DFA6ECB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0" y="226696"/>
            <a:ext cx="2397742" cy="9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603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4ED2C-7D23-CD95-2C73-784DF599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59DEAE-3DD5-CB96-9D62-862E0573A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6A1B10-7BE0-ED1B-0C07-83F46E2A1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 conceito de vizinhança em PSO não é o mesmo utilizado pelas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metaheurísticas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de busca por entornos, pois cada partícula, associada a uma solução que evolui, é vizinha de um conjunto de partículas que nunca é alterado.</a:t>
            </a:r>
          </a:p>
          <a:p>
            <a:pPr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estrutura de vizinhanças é construída de forma que os progressos obtidos em cada região tenham influência, potencialmente, em todas as partículas.</a:t>
            </a:r>
          </a:p>
          <a:p>
            <a:pPr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Aplicações comuns de PSO:</a:t>
            </a:r>
          </a:p>
          <a:p>
            <a:pPr lvl="1" algn="just"/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Evolução de redes neurais artificiais;</a:t>
            </a:r>
          </a:p>
          <a:p>
            <a:pPr lvl="1" algn="just"/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Extração de regras de </a:t>
            </a:r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RNAs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;</a:t>
            </a:r>
          </a:p>
          <a:p>
            <a:pPr lvl="1" algn="just"/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Escalonamento de tarefas (</a:t>
            </a:r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Multi-objective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Job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shop </a:t>
            </a:r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scheduling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);</a:t>
            </a:r>
          </a:p>
          <a:p>
            <a:pPr lvl="1" algn="just"/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Problema do Caixeiro Viajante;</a:t>
            </a:r>
          </a:p>
          <a:p>
            <a:pPr lvl="1" algn="just"/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Roteamento de veículos (</a:t>
            </a:r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Capacitated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Vehicle </a:t>
            </a:r>
            <a:r>
              <a:rPr lang="pt-BR" sz="14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Routing</a:t>
            </a:r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);</a:t>
            </a:r>
          </a:p>
          <a:p>
            <a:pPr lvl="1" algn="just"/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Caminho ótimo para operações de perfuração automatizadas;</a:t>
            </a:r>
          </a:p>
          <a:p>
            <a:pPr lvl="1" algn="just"/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Mineração de dados para tarefas de classificação;</a:t>
            </a:r>
          </a:p>
          <a:p>
            <a:pPr lvl="1" algn="just"/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Posicionamento de bases em computação móvel; e</a:t>
            </a:r>
          </a:p>
          <a:p>
            <a:pPr lvl="1" algn="just"/>
            <a:r>
              <a:rPr lang="pt-BR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Aproximação poligonal ótima de curvas digitais.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38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B7F1A-0B76-5D3C-43EC-AE569D298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E8710-543D-D77D-0553-DB8515AC4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94D0E537-0CC5-D7B8-9077-A3EF615B4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3160" y="2331184"/>
            <a:ext cx="6825759" cy="280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33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619D7-392D-4835-38A5-5E899E8BB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0420D-F8C3-DC9D-D293-C91AAE89A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F089CA-B83E-B917-9D28-DFD13D83D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BDD76B5-C65B-7869-3386-C9930B53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25" y="2084301"/>
            <a:ext cx="6092888" cy="326493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AC88D6E-BAF3-5410-4EBE-C6C48398A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13" y="2503857"/>
            <a:ext cx="5696243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4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5CD2A-AB70-22C6-48F3-6802EC0D3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4C578-4D31-6093-8B3F-84DD2B1F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9B23F12-3B7B-C37D-9CBF-3CBBB34AC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E15FB8-5731-F6B6-1F39-4F608EEB7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82" y="2227508"/>
            <a:ext cx="9306133" cy="38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35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C26D0-391A-BC60-AD3B-60F05F2C1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D99BC1-16CD-CA24-E627-2EE073C2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921A2AD-FB48-C568-F84F-02E9630A7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3672D17-82EC-5A35-4FDB-CCAC353F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724" y="1626272"/>
            <a:ext cx="4902452" cy="475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81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Imagine que três pessoas buscam por um tesouro em um terreno.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Verifique o mapa do terreno: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6D4702-FAFD-64B0-062F-C832916B7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9110" y="2569668"/>
            <a:ext cx="4363910" cy="17186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40B6275-0278-2F7B-C320-33BB4365C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366" y="4624472"/>
            <a:ext cx="3495716" cy="19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89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Para encontrar, eles precisam seguir essas regras:</a:t>
            </a:r>
          </a:p>
          <a:p>
            <a:r>
              <a:rPr lang="pt-BR" sz="2000" dirty="0"/>
              <a:t>1 – Cada membro deve registrar o vale mais baixo encontrado até agora;</a:t>
            </a:r>
          </a:p>
          <a:p>
            <a:r>
              <a:rPr lang="pt-BR" sz="2000" dirty="0"/>
              <a:t>2 – Antes de cada movimento, eles tem que se comunicar para atualizar o melhor vale que eles encontraram até agora;</a:t>
            </a:r>
          </a:p>
          <a:p>
            <a:r>
              <a:rPr lang="pt-BR" sz="2000" dirty="0"/>
              <a:t>3 – Cada membro sabe a sua direção e eles seguem em direções diferentes. Eles precisam saber a direção atual de cada um.</a:t>
            </a:r>
          </a:p>
          <a:p>
            <a:r>
              <a:rPr lang="pt-BR" sz="2000" dirty="0"/>
              <a:t>A cada dia, eles se movem: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EC62A0-16B0-168C-FBE2-95C2A76C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99" y="4492862"/>
            <a:ext cx="3473629" cy="21210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A761886-0205-9D8B-9EA8-4CE6E3D6D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119" y="4492862"/>
            <a:ext cx="3838286" cy="212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505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De modo geral, ele move um pouco na direção que ele estava indo, um pouco na direção do seu melhor pessoal e um pouco na direção do melhor global.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6793AD3-0FDA-57E7-CADB-6C134DC1B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186" y="3291840"/>
            <a:ext cx="5344537" cy="261747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E8FCDBDC-0615-D858-E229-7BCC12CDAFC0}"/>
              </a:ext>
            </a:extLst>
          </p:cNvPr>
          <p:cNvSpPr/>
          <p:nvPr/>
        </p:nvSpPr>
        <p:spPr>
          <a:xfrm>
            <a:off x="3509010" y="4360545"/>
            <a:ext cx="525780" cy="480060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434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1335"/>
            <a:ext cx="10515600" cy="4351338"/>
          </a:xfrm>
        </p:spPr>
        <p:txBody>
          <a:bodyPr>
            <a:normAutofit/>
          </a:bodyPr>
          <a:lstStyle/>
          <a:p>
            <a:r>
              <a:rPr lang="pt-BR" sz="2000" dirty="0"/>
              <a:t>Então, para o Bob, depois de um dia, teremos: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r>
              <a:rPr lang="pt-BR" sz="2000" dirty="0"/>
              <a:t>Se a posição do time é melhor que o personal </a:t>
            </a:r>
            <a:r>
              <a:rPr lang="pt-BR" sz="2000" dirty="0" err="1"/>
              <a:t>best</a:t>
            </a:r>
            <a:r>
              <a:rPr lang="pt-BR" sz="2000" dirty="0"/>
              <a:t> do Bob, ele precisa atualizar a direção;</a:t>
            </a:r>
          </a:p>
          <a:p>
            <a:r>
              <a:rPr lang="pt-BR" sz="2000" dirty="0"/>
              <a:t>Se o personal </a:t>
            </a:r>
            <a:r>
              <a:rPr lang="pt-BR" sz="2000" dirty="0" err="1"/>
              <a:t>best</a:t>
            </a:r>
            <a:r>
              <a:rPr lang="pt-BR" sz="2000" dirty="0"/>
              <a:t> do Bob for melhor que do resto do time, ele tem que informar o resto do time.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761886-0205-9D8B-9EA8-4CE6E3D6D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661" y="2499966"/>
            <a:ext cx="3527924" cy="194950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3B485EC-80F3-9DF9-B638-3859ACD95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084" y="2373509"/>
            <a:ext cx="3852781" cy="220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24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No próximo dia, teremos: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BB62A46-8905-C23F-DCE7-108C1DDEA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4" y="2190686"/>
            <a:ext cx="3657596" cy="21979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CE79E66-57C0-6416-8499-5FC21FE9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317" y="2124370"/>
            <a:ext cx="4197566" cy="23305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AD94D53-2514-6A40-F2DF-6AC9DDA89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4" y="4587852"/>
            <a:ext cx="4148663" cy="222582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4466148-41F1-0EB4-B04F-5B10C9B85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49" y="4669303"/>
            <a:ext cx="3983787" cy="220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51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4B100-0D45-8792-462D-0E30CFCF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3AA255-037E-FE6E-FCA6-174027C2E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Inteligência de Enxame (ou </a:t>
            </a:r>
            <a:r>
              <a:rPr lang="pt-BR" sz="20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swarm</a:t>
            </a:r>
            <a:r>
              <a:rPr lang="pt-BR" sz="2000" i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000" i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intelligence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) trata do comportamento coletivo de uma população de 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indivíduos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As principais propriedades dessas populações são que todos os indivíduos têm a mesma regra simples da qual o comportamento coletivo global não pode ser previsto. Além disso, os indivíduos só podem se comunicar dentro de seus bairros locais. </a:t>
            </a:r>
          </a:p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resultado dessa 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interação local 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define o comportamento </a:t>
            </a:r>
            <a:r>
              <a:rPr lang="pt-BR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coletivo</a:t>
            </a: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, que é desconhecido para os indivíduos isolados. </a:t>
            </a:r>
          </a:p>
        </p:txBody>
      </p:sp>
      <p:pic>
        <p:nvPicPr>
          <p:cNvPr id="1026" name="Picture 2" descr="Swarm Intelligence. Basically, swarm is a large or dense… | by Pradeep  Budhathoki | The Zerone | Medium">
            <a:extLst>
              <a:ext uri="{FF2B5EF4-FFF2-40B4-BE49-F238E27FC236}">
                <a16:creationId xmlns:a16="http://schemas.microsoft.com/office/drawing/2014/main" id="{84115C22-0FB3-E82E-DFFE-910F1E4F6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628" y="4313555"/>
            <a:ext cx="3486912" cy="217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8948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dirty="0"/>
              <a:t>O quanto ele caminha por dia (valor de r), tem influência no resultado. Por exemplo, poderíamos ter colocado r de 0 a 1 para 2 x r x10 km. Então: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9CB76D-258B-108E-6359-149371CF3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474" y="3429000"/>
            <a:ext cx="5200917" cy="248297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6642C40-D616-013C-0A2D-ACE26104C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3742" y="3429000"/>
            <a:ext cx="3854648" cy="242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41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000" dirty="0"/>
              <a:t>É possível ter diferentes áreas em que ele poderia dormir a cada dia: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E345460-FC5C-BFCA-5EF4-CB5FD5DB2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749" y="2832880"/>
            <a:ext cx="5375187" cy="30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92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t-BR" sz="2000" dirty="0"/>
              <a:t>Como eles são um time: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761DEA-4812-D560-FC58-CBBF2CB65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588" y="2919898"/>
            <a:ext cx="5370029" cy="28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961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t-BR" sz="2000" dirty="0"/>
              <a:t>Assim, quando eles estiverem chegando perto do tesouro, é possível reduzir o campo de busca (diminuir os km diários para fazer uma busca local).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4D09364-45D1-6968-4398-095E4F4A6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600" y="2787331"/>
            <a:ext cx="5242234" cy="310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707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t-BR" sz="2000" dirty="0"/>
              <a:t>Como isso fica matematicamente?</a:t>
            </a:r>
          </a:p>
          <a:p>
            <a:r>
              <a:rPr lang="pt-BR" sz="2000" dirty="0"/>
              <a:t>Primeiramente, podemos determinar as posições com base na dimensão do problema: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8033FF-A357-C1F8-6153-1009E2DFC9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03"/>
          <a:stretch/>
        </p:blipFill>
        <p:spPr>
          <a:xfrm>
            <a:off x="2369217" y="2861491"/>
            <a:ext cx="7202106" cy="29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90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t-BR" sz="2000" dirty="0"/>
              <a:t>Como isso fica matematicamente?</a:t>
            </a:r>
          </a:p>
          <a:p>
            <a:r>
              <a:rPr lang="pt-BR" sz="2000" dirty="0"/>
              <a:t>Para verificar a distância e velocidade, utilizamos o vetor chamado velocidade: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D72E775-428E-5266-8B11-E2E79437D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769" y="2766419"/>
            <a:ext cx="9148196" cy="397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80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t-BR" sz="2000" dirty="0"/>
              <a:t>Como cada componente fica no nosso exemplo?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F5466C-824F-02A1-9A0F-56E043118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135" y="2378041"/>
            <a:ext cx="8349730" cy="392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91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t-BR" sz="2000" dirty="0"/>
              <a:t>Como cada componente fica no nosso exemplo?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D907198-70EE-E431-86D9-81AAAB84C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22" y="2883425"/>
            <a:ext cx="4901790" cy="226641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126585-B0AC-468D-92AD-CFDAFCA18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798" y="2883425"/>
            <a:ext cx="5607338" cy="227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055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FFD057-07C1-1240-7455-CB60D0A99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t-BR" sz="2000" dirty="0"/>
              <a:t>Como fica o pseudocódigo?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8626B02-3759-0803-0251-85140CE92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555" y="2455333"/>
            <a:ext cx="8393566" cy="403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792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50FC9-3C56-2EBB-8561-A43B92025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3D29BE-EFA9-373E-BC18-A0D04C89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Ilustrativo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C1330C-80B2-7E7D-2BDF-B243448C04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t-BR" sz="2000" dirty="0"/>
              <a:t>Como fica o fluxograma?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CDE9B97-BE13-2114-7985-CC82942E1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798" y="2592159"/>
            <a:ext cx="4540483" cy="44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2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4B100-0D45-8792-462D-0E30CFCF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Contexto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3AA255-037E-FE6E-FCA6-174027C2E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mundo da Inteligência de Enxame Computacional contém várias abordagens para lidar com problemas de otimização. </a:t>
            </a:r>
          </a:p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Otimização por Enxame de Partículas (PSO) e a Otimização por Colônia de Formigas (ACO) são algumas das mais populares, e serão estudadas na nossa disciplina.</a:t>
            </a:r>
          </a:p>
        </p:txBody>
      </p:sp>
      <p:pic>
        <p:nvPicPr>
          <p:cNvPr id="2054" name="Picture 6" descr="Swarm Intelligence for Deep Learning: Concepts, Challenges and Recent  Trends | SpringerLink">
            <a:extLst>
              <a:ext uri="{FF2B5EF4-FFF2-40B4-BE49-F238E27FC236}">
                <a16:creationId xmlns:a16="http://schemas.microsoft.com/office/drawing/2014/main" id="{6A24B1DE-8CBB-5950-F866-6470EA080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156" y="3371532"/>
            <a:ext cx="4870174" cy="343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002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AFF4ED-E13B-E820-766F-6D4F7E513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19755"/>
            <a:ext cx="10515600" cy="1325563"/>
          </a:xfrm>
        </p:spPr>
        <p:txBody>
          <a:bodyPr/>
          <a:lstStyle/>
          <a:p>
            <a:r>
              <a:rPr lang="pt-BR" dirty="0"/>
              <a:t>Influência dos Parâmetros na PSO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978EFF-BCE7-6BB5-C75E-879F3E17A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31909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B5AF-5EFA-ACB7-0574-BF756146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Influência dos Parâmetros na PSO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73D5A4-F23B-E1D7-8DF0-6167D3A8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dirty="0"/>
              <a:t>Para entender, vamos utilizar a seguinte função, cujo valor ótimo está na origem: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C24D7DA-6112-D61D-055F-7C2D13CFF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93" y="2442152"/>
            <a:ext cx="8022393" cy="354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1320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B5AF-5EFA-ACB7-0574-BF756146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Influência dos Parâmetros na PSO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73D5A4-F23B-E1D7-8DF0-6167D3A8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995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parâmetros φ1 e φ2, com os quais a força de "atração" em direção à memória pessoal e à memória global são controladas, são escolhidos aleatoriamente (no intervalo [0, 1]) em cada etapa. </a:t>
            </a:r>
          </a:p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Os chamados fatores de aprendizado, denotados por C1 e C2, são duas constantes que definem a quantidade de atração linear. </a:t>
            </a:r>
          </a:p>
          <a:p>
            <a:pPr algn="just"/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Vamos ilustrar o exemplo para C1 = 0  e c2 = 2/  (não há componente individual)  /  c1 =2  e c2 = 0 (não há componente global – as particular não compartilham informação);</a:t>
            </a:r>
          </a:p>
          <a:p>
            <a:pPr algn="just"/>
            <a:endParaRPr lang="pt-BR" sz="2000" dirty="0"/>
          </a:p>
        </p:txBody>
      </p:sp>
      <p:pic>
        <p:nvPicPr>
          <p:cNvPr id="5" name="cc">
            <a:hlinkClick r:id="" action="ppaction://media"/>
            <a:extLst>
              <a:ext uri="{FF2B5EF4-FFF2-40B4-BE49-F238E27FC236}">
                <a16:creationId xmlns:a16="http://schemas.microsoft.com/office/drawing/2014/main" id="{431D98D4-675D-9290-8C6A-08DA6192BF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915785" y="3746817"/>
            <a:ext cx="3279775" cy="3279775"/>
          </a:xfrm>
          <a:prstGeom prst="rect">
            <a:avLst/>
          </a:prstGeom>
        </p:spPr>
      </p:pic>
      <p:pic>
        <p:nvPicPr>
          <p:cNvPr id="6" name="bb">
            <a:hlinkClick r:id="" action="ppaction://media"/>
            <a:extLst>
              <a:ext uri="{FF2B5EF4-FFF2-40B4-BE49-F238E27FC236}">
                <a16:creationId xmlns:a16="http://schemas.microsoft.com/office/drawing/2014/main" id="{697079EA-50E1-4010-4F67-0EC79D09ED1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r="21865" b="38106"/>
          <a:stretch/>
        </p:blipFill>
        <p:spPr>
          <a:xfrm>
            <a:off x="1383568" y="3654582"/>
            <a:ext cx="3789778" cy="303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4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8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B5AF-5EFA-ACB7-0574-BF756146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Influência dos Parâmetros na PSO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73D5A4-F23B-E1D7-8DF0-6167D3A89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1850" cy="2917825"/>
          </a:xfrm>
        </p:spPr>
        <p:txBody>
          <a:bodyPr>
            <a:normAutofit fontScale="55000" lnSpcReduction="20000"/>
          </a:bodyPr>
          <a:lstStyle/>
          <a:p>
            <a:pPr algn="just"/>
            <a:r>
              <a:rPr lang="pt-BR" sz="2800" dirty="0"/>
              <a:t>O peso de inércia w pode ser definido como um valor constante (&lt;1, por exemplo, 0,4). Os valores pequenos de w forçam o enxame a uma convergência muito rápida em direção aos ótimos locais, enquanto os valores grandes têm o comportamento oposto.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Valores </a:t>
            </a:r>
            <a:r>
              <a:rPr lang="pt-B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grandes de w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fazem com que os </a:t>
            </a:r>
            <a:r>
              <a:rPr lang="pt-B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passos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de movimento se tornem </a:t>
            </a:r>
            <a:r>
              <a:rPr lang="pt-B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maiores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e maiores ao longo das iterações, o que leva a um comportamento explosivo. Nesse caso, a solução i não consegue se aproximar o suficiente da melhor solução global. 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valores pequenos de w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resultam em uma </a:t>
            </a:r>
            <a:r>
              <a:rPr lang="pt-B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convergência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muito rápida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em direção à melhor solução global na população. 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Com base nesse comportamento, podemos alterar w ao longo do tempo para que comece com valores grandes (adicionando alguma aleatoriedade no início da otimização) e diminua com o tempo. Ou seja, à medida que o tempo avança, a influência da (atual) velocidade da partícula diminui e, portanto, a influência (relativa) da atração da memória pessoal e global aumenta. </a:t>
            </a:r>
          </a:p>
          <a:p>
            <a:pPr algn="just"/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Geralmente, pode-se observar que depois de começar com uma velocidade bastante alta (causada pela atração em direção à memória global), as partículas se tornam mais lentas e mais lentas e finalmente param (quase) no melhor ponto descoberto pelo enxame.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ABF0186-74F0-4361-AEF7-3F4BFBF57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6190" y="4872291"/>
            <a:ext cx="4405792" cy="198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14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6B5AF-5EFA-ACB7-0574-BF7561467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Influência dos Parâmetros na PSO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B50790C1-B6E5-D21E-8437-794F2AE8F5E8}"/>
              </a:ext>
            </a:extLst>
          </p:cNvPr>
          <p:cNvSpPr txBox="1">
            <a:spLocks/>
          </p:cNvSpPr>
          <p:nvPr/>
        </p:nvSpPr>
        <p:spPr>
          <a:xfrm>
            <a:off x="666750" y="1825625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000" dirty="0"/>
              <a:t>No nosso exemplo, teremos que: a) w=0, b) w=0,9 e diminui com o tempo e c) w =1. Qual a influência?</a:t>
            </a:r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  <a:p>
            <a:endParaRPr lang="pt-BR" sz="2000" dirty="0"/>
          </a:p>
        </p:txBody>
      </p:sp>
      <p:pic>
        <p:nvPicPr>
          <p:cNvPr id="6" name="aa">
            <a:hlinkClick r:id="" action="ppaction://media"/>
            <a:extLst>
              <a:ext uri="{FF2B5EF4-FFF2-40B4-BE49-F238E27FC236}">
                <a16:creationId xmlns:a16="http://schemas.microsoft.com/office/drawing/2014/main" id="{5BC4E3E5-2CE6-5894-E524-29BC386457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0190" y="2457501"/>
            <a:ext cx="9292589" cy="361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8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AF4A2-6480-6E27-2C6F-C26FA8B5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59735"/>
            <a:ext cx="10515600" cy="1325563"/>
          </a:xfrm>
        </p:spPr>
        <p:txBody>
          <a:bodyPr/>
          <a:lstStyle/>
          <a:p>
            <a:r>
              <a:rPr lang="pt-BR" dirty="0"/>
              <a:t>PSO x Algoritmos Genéticos</a:t>
            </a:r>
          </a:p>
        </p:txBody>
      </p:sp>
    </p:spTree>
    <p:extLst>
      <p:ext uri="{BB962C8B-B14F-4D97-AF65-F5344CB8AC3E}">
        <p14:creationId xmlns:p14="http://schemas.microsoft.com/office/powerpoint/2010/main" val="2413002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4B100-0D45-8792-462D-0E30CFCF3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PSO x Algoritmos Genéticos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3AA255-037E-FE6E-FCA6-174027C2EA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BA82943-A726-3A73-20D9-CE08EFD25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935" y="2116968"/>
            <a:ext cx="8154129" cy="376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8340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68808-9A69-CA5F-28F7-E90CD81AC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didático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1CC72E-2432-345E-4BA0-893D6313D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Utilize o algoritmo de PSO para encontrar uma aproximação do valor mínimo da função f(x) = (x-4)² - (x-8)³ + 5 com as três partículas dadas abaixo , usando 10 iterações completas.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0210CC-957A-BBE8-6AD8-E3C547D89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019" y="3512608"/>
            <a:ext cx="7659286" cy="29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5846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DB395B-25BD-0ABC-A745-303789E5C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AE9EFA-8A06-4934-C0B3-7C66AF9C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didático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A4D293-71C3-CA6D-AA82-04B6EF202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1690688"/>
            <a:ext cx="2379133" cy="4351338"/>
          </a:xfrm>
        </p:spPr>
        <p:txBody>
          <a:bodyPr>
            <a:normAutofit fontScale="70000" lnSpcReduction="20000"/>
          </a:bodyPr>
          <a:lstStyle/>
          <a:p>
            <a:r>
              <a:rPr lang="pt-BR" b="0" i="0" dirty="0">
                <a:solidFill>
                  <a:srgbClr val="159957"/>
                </a:solidFill>
                <a:effectLst/>
                <a:latin typeface="Open Sans" panose="020B0606030504020204" pitchFamily="34" charset="0"/>
              </a:rPr>
              <a:t>Com os parâmetros indicados, temos as 2 primeiras iterações da técnica. A melhor partícula é </a:t>
            </a:r>
            <a:r>
              <a:rPr lang="pt-BR" b="1" i="0" dirty="0">
                <a:solidFill>
                  <a:srgbClr val="159957"/>
                </a:solidFill>
                <a:effectLst/>
                <a:latin typeface="Open Sans" panose="020B0606030504020204" pitchFamily="34" charset="0"/>
              </a:rPr>
              <a:t>p</a:t>
            </a:r>
            <a:r>
              <a:rPr lang="pt-BR" b="1" i="0" baseline="-25000" dirty="0">
                <a:solidFill>
                  <a:srgbClr val="159957"/>
                </a:solidFill>
                <a:effectLst/>
                <a:latin typeface="Open Sans" panose="020B0606030504020204" pitchFamily="34" charset="0"/>
              </a:rPr>
              <a:t>2</a:t>
            </a:r>
            <a:r>
              <a:rPr lang="pt-BR" b="0" i="0" dirty="0">
                <a:solidFill>
                  <a:srgbClr val="159957"/>
                </a:solidFill>
                <a:effectLst/>
                <a:latin typeface="Open Sans" panose="020B0606030504020204" pitchFamily="34" charset="0"/>
              </a:rPr>
              <a:t> nestas iterações, com </a:t>
            </a:r>
            <a:r>
              <a:rPr lang="pt-BR" b="1" i="0" dirty="0">
                <a:solidFill>
                  <a:srgbClr val="159957"/>
                </a:solidFill>
                <a:effectLst/>
                <a:latin typeface="Open Sans" panose="020B0606030504020204" pitchFamily="34" charset="0"/>
              </a:rPr>
              <a:t>f(x)</a:t>
            </a:r>
            <a:r>
              <a:rPr lang="pt-BR" b="0" i="0" dirty="0">
                <a:solidFill>
                  <a:srgbClr val="159957"/>
                </a:solidFill>
                <a:effectLst/>
                <a:latin typeface="Open Sans" panose="020B0606030504020204" pitchFamily="34" charset="0"/>
              </a:rPr>
              <a:t> = 21,4. As melhores posições de cada partícula </a:t>
            </a:r>
            <a:r>
              <a:rPr lang="pt-BR" b="1" i="0" dirty="0" err="1">
                <a:solidFill>
                  <a:srgbClr val="159957"/>
                </a:solidFill>
                <a:effectLst/>
                <a:latin typeface="Open Sans" panose="020B0606030504020204" pitchFamily="34" charset="0"/>
              </a:rPr>
              <a:t>pbest</a:t>
            </a:r>
            <a:r>
              <a:rPr lang="pt-BR" b="1" i="0" baseline="-25000" dirty="0" err="1">
                <a:solidFill>
                  <a:srgbClr val="159957"/>
                </a:solidFill>
                <a:effectLst/>
                <a:latin typeface="Open Sans" panose="020B0606030504020204" pitchFamily="34" charset="0"/>
              </a:rPr>
              <a:t>i</a:t>
            </a:r>
            <a:r>
              <a:rPr lang="pt-BR" b="0" i="0" dirty="0">
                <a:solidFill>
                  <a:srgbClr val="159957"/>
                </a:solidFill>
                <a:effectLst/>
                <a:latin typeface="Open Sans" panose="020B0606030504020204" pitchFamily="34" charset="0"/>
              </a:rPr>
              <a:t> são suas novas posições.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955FB94-8D36-6809-6583-3458DE57F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62" y="1419225"/>
            <a:ext cx="9115138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432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56F70-7FDB-F2B6-0213-0C8FA07363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C419A4-FB14-7370-B6EF-BBBBBD51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didático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F051C9-5293-F638-4B30-3D6153024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400" y="2223027"/>
            <a:ext cx="2074333" cy="3081868"/>
          </a:xfrm>
        </p:spPr>
        <p:txBody>
          <a:bodyPr>
            <a:normAutofit fontScale="92500" lnSpcReduction="20000"/>
          </a:bodyPr>
          <a:lstStyle/>
          <a:p>
            <a:r>
              <a:rPr lang="pt-BR" b="0" i="0" dirty="0">
                <a:solidFill>
                  <a:srgbClr val="159957"/>
                </a:solidFill>
                <a:effectLst/>
                <a:latin typeface="Open Sans" panose="020B0606030504020204" pitchFamily="34" charset="0"/>
              </a:rPr>
              <a:t>Nas 4 iterações seguintes, temos que a melhor partícula continua sendo p2, com f(x) = 21,4.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7DF265-0974-B095-7073-6C093E9BA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2519" y="1690688"/>
            <a:ext cx="8546008" cy="467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08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2C2686-CB15-9604-A040-E23BC0897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569DF4-A878-ED78-6099-8B430A1E1F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250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9DB5AF-0F6F-B588-6FED-DCD5B66DC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Exercício 1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8F7E00-272C-11FA-2F2C-454956C6F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Opte por implementar esse exercício ou no </a:t>
            </a:r>
            <a:r>
              <a:rPr lang="pt-BR" dirty="0" err="1"/>
              <a:t>excel</a:t>
            </a:r>
            <a:r>
              <a:rPr lang="pt-BR" dirty="0"/>
              <a:t> ou em linguagem de programação de forma analítica (sem biblioteca).</a:t>
            </a:r>
          </a:p>
          <a:p>
            <a:pPr algn="just"/>
            <a:endParaRPr lang="pt-BR" dirty="0"/>
          </a:p>
          <a:p>
            <a:r>
              <a:rPr lang="pt-BR" dirty="0"/>
              <a:t>* Se for no </a:t>
            </a:r>
            <a:r>
              <a:rPr lang="pt-BR" dirty="0" err="1"/>
              <a:t>excel</a:t>
            </a:r>
            <a:r>
              <a:rPr lang="pt-BR" dirty="0"/>
              <a:t>: continue a resolução desse exercício por mais 8 iterações de forma analítica e interprete o resultado. Pode iniciar de onde o exemplo parou!</a:t>
            </a:r>
            <a:br>
              <a:rPr lang="pt-BR" dirty="0"/>
            </a:br>
            <a:endParaRPr lang="pt-BR" dirty="0"/>
          </a:p>
          <a:p>
            <a:r>
              <a:rPr lang="pt-BR" dirty="0"/>
              <a:t>Se for implementar programando, faça no mínimo 14 iterações. Confira os resultados das primeiras iterações com os apresentados no slide anterior!</a:t>
            </a:r>
          </a:p>
        </p:txBody>
      </p:sp>
    </p:spTree>
    <p:extLst>
      <p:ext uri="{BB962C8B-B14F-4D97-AF65-F5344CB8AC3E}">
        <p14:creationId xmlns:p14="http://schemas.microsoft.com/office/powerpoint/2010/main" val="102010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B5254-1DF1-0BE2-6628-490B05FB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880" y="2662555"/>
            <a:ext cx="10515600" cy="1325563"/>
          </a:xfrm>
        </p:spPr>
        <p:txBody>
          <a:bodyPr/>
          <a:lstStyle/>
          <a:p>
            <a:r>
              <a:rPr lang="pt-BR" dirty="0"/>
              <a:t>Exemplos de Aplicação</a:t>
            </a:r>
          </a:p>
        </p:txBody>
      </p:sp>
    </p:spTree>
    <p:extLst>
      <p:ext uri="{BB962C8B-B14F-4D97-AF65-F5344CB8AC3E}">
        <p14:creationId xmlns:p14="http://schemas.microsoft.com/office/powerpoint/2010/main" val="2796085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421A5-B1C4-2915-691C-998D932C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255B47-06B4-42E7-587B-5821BCC1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</a:t>
            </a:r>
            <a:r>
              <a:rPr lang="pt-BR" dirty="0" err="1"/>
              <a:t>Matlab</a:t>
            </a:r>
            <a:r>
              <a:rPr lang="pt-BR" dirty="0"/>
              <a:t>, utilize a função: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particleswarm</a:t>
            </a:r>
            <a:endParaRPr lang="pt-BR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882FF2-5D09-5B9C-419B-DA602D9E8F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313" y="2495978"/>
            <a:ext cx="8236373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544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7421A5-B1C4-2915-691C-998D932C1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255B47-06B4-42E7-587B-5821BCC1B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No Python, utilize a biblioteca: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pyswarm</a:t>
            </a:r>
            <a:endParaRPr lang="pt-BR" sz="1800" b="0" i="0" u="none" strike="noStrike" baseline="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B433A26-84C2-9F94-0ED0-9F83EF1E0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663" y="2551419"/>
            <a:ext cx="4355851" cy="68327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38404A-1A78-F685-48C2-73362D9D5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722" y="3960484"/>
            <a:ext cx="5545732" cy="23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11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C0B718-FA11-B7ED-8265-299EB8FC1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5C2AB3-0486-87EF-F544-29BAC38AB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Exercício 2 </a:t>
            </a:r>
            <a:r>
              <a:rPr lang="pt-BR" dirty="0"/>
              <a:t>– x²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C8DCD8-D030-DBE0-494C-17BACAA90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>
                <a:solidFill>
                  <a:srgbClr val="FF0000"/>
                </a:solidFill>
              </a:rPr>
              <a:t>Minimização</a:t>
            </a:r>
            <a:r>
              <a:rPr lang="pt-BR" dirty="0"/>
              <a:t> da função || x||² (mesma coisa que a soma de x² de i de 1 até n.)</a:t>
            </a:r>
          </a:p>
          <a:p>
            <a:pPr algn="just"/>
            <a:r>
              <a:rPr lang="pt-BR" dirty="0"/>
              <a:t>Utilize o universo de discurso de -10 a 10, com 1000 iterações e 5 variáveis de decisão. O tamanho da população é de 50 partículas.</a:t>
            </a:r>
          </a:p>
          <a:p>
            <a:pPr algn="just"/>
            <a:r>
              <a:rPr lang="pt-BR" dirty="0"/>
              <a:t>Considere w de 0.1 a 1.1, c1 = 2 e c2 = 2. 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Utilize a sua linguagem de programação de preferência e apresente os resultados. Pode usar toolbox/ bibliotecas.</a:t>
            </a:r>
          </a:p>
        </p:txBody>
      </p:sp>
    </p:spTree>
    <p:extLst>
      <p:ext uri="{BB962C8B-B14F-4D97-AF65-F5344CB8AC3E}">
        <p14:creationId xmlns:p14="http://schemas.microsoft.com/office/powerpoint/2010/main" val="15730605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7ED9E8-1449-05D9-842E-285B2831A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Exercício 2 </a:t>
            </a:r>
            <a:r>
              <a:rPr lang="pt-BR" dirty="0"/>
              <a:t>– x²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E57903-479F-BF57-5040-64EDB8CE5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pt-BR" dirty="0"/>
              <a:t>Após finalizar a implementação, responda as seguintes perguntas: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(a) A partir de qual iteração o algoritmo começa a convergir? Poderíamos então diminuir o número de iterações?</a:t>
            </a:r>
          </a:p>
          <a:p>
            <a:pPr algn="just"/>
            <a:r>
              <a:rPr lang="pt-BR" dirty="0"/>
              <a:t>(b) Qual a influência de c1 e c2 nos resultados? Modifique os valores e verifique as respostas.</a:t>
            </a:r>
          </a:p>
          <a:p>
            <a:pPr algn="just"/>
            <a:r>
              <a:rPr lang="pt-BR" dirty="0"/>
              <a:t>(c) Se o universo de discurso for de -1000 a 1000, há alguma mudança nos exercícios anteriores? E em relação ao tempo de processamento?</a:t>
            </a:r>
          </a:p>
        </p:txBody>
      </p:sp>
    </p:spTree>
    <p:extLst>
      <p:ext uri="{BB962C8B-B14F-4D97-AF65-F5344CB8AC3E}">
        <p14:creationId xmlns:p14="http://schemas.microsoft.com/office/powerpoint/2010/main" val="1284912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1A6194-CEFA-5FC8-D26F-C08CCCC2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1"/>
                </a:solidFill>
              </a:rPr>
              <a:t>Exercício 3 </a:t>
            </a:r>
            <a:r>
              <a:rPr lang="pt-BR" dirty="0"/>
              <a:t>– x³  (com bibliotecas)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ECAC7C-181B-321B-A635-9F6408E34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Agora, deseja-se </a:t>
            </a:r>
            <a:r>
              <a:rPr lang="pt-BR" dirty="0">
                <a:solidFill>
                  <a:srgbClr val="FF0000"/>
                </a:solidFill>
              </a:rPr>
              <a:t>maximizar</a:t>
            </a:r>
            <a:r>
              <a:rPr lang="pt-BR" dirty="0"/>
              <a:t> a função x³ num universo de discurso de 0 a 35. Quanto às configurações, considere as mesmas que no exercício anterior. Plote os resultados e tempo de processamento e os explique.</a:t>
            </a:r>
          </a:p>
          <a:p>
            <a:endParaRPr lang="pt-BR" dirty="0"/>
          </a:p>
          <a:p>
            <a:pPr algn="just"/>
            <a:r>
              <a:rPr lang="pt-BR" dirty="0"/>
              <a:t>Quais as diferenças na implementação da função de maximização para a de minimização?</a:t>
            </a:r>
          </a:p>
        </p:txBody>
      </p:sp>
    </p:spTree>
    <p:extLst>
      <p:ext uri="{BB962C8B-B14F-4D97-AF65-F5344CB8AC3E}">
        <p14:creationId xmlns:p14="http://schemas.microsoft.com/office/powerpoint/2010/main" val="2867216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C1885C-51B0-A76A-C508-77D3118EF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ED755F-FA3B-A7EE-8665-AC5DD8748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/>
              <a:t>Rudolf </a:t>
            </a:r>
            <a:r>
              <a:rPr lang="pt-BR" sz="2400" dirty="0" err="1"/>
              <a:t>Kruse</a:t>
            </a:r>
            <a:r>
              <a:rPr lang="pt-BR" sz="2400" dirty="0"/>
              <a:t>, Christian </a:t>
            </a:r>
            <a:r>
              <a:rPr lang="pt-BR" sz="2400" dirty="0" err="1"/>
              <a:t>Borgelt</a:t>
            </a:r>
            <a:r>
              <a:rPr lang="pt-BR" sz="2400" dirty="0"/>
              <a:t>, Christian Braune, </a:t>
            </a:r>
            <a:r>
              <a:rPr lang="pt-BR" sz="2400" dirty="0" err="1"/>
              <a:t>Sanaz</a:t>
            </a:r>
            <a:r>
              <a:rPr lang="pt-BR" sz="2400" dirty="0"/>
              <a:t> </a:t>
            </a:r>
            <a:r>
              <a:rPr lang="pt-BR" sz="2400" dirty="0" err="1"/>
              <a:t>Mostaghim</a:t>
            </a:r>
            <a:r>
              <a:rPr lang="pt-BR" sz="2400" dirty="0"/>
              <a:t> Matthias </a:t>
            </a:r>
            <a:r>
              <a:rPr lang="pt-BR" sz="2400" dirty="0" err="1"/>
              <a:t>Steinbrecher</a:t>
            </a:r>
            <a:r>
              <a:rPr lang="pt-BR" sz="2400" dirty="0"/>
              <a:t>. “</a:t>
            </a:r>
            <a:r>
              <a:rPr lang="pt-BR" sz="2400" dirty="0" err="1"/>
              <a:t>Computational</a:t>
            </a:r>
            <a:r>
              <a:rPr lang="pt-BR" sz="2400" dirty="0"/>
              <a:t> </a:t>
            </a:r>
            <a:r>
              <a:rPr lang="pt-BR" sz="2400" dirty="0" err="1"/>
              <a:t>Intelligence</a:t>
            </a:r>
            <a:r>
              <a:rPr lang="pt-BR" sz="2400" dirty="0"/>
              <a:t>: A </a:t>
            </a:r>
            <a:r>
              <a:rPr lang="pt-BR" sz="2400" dirty="0" err="1"/>
              <a:t>methodological</a:t>
            </a:r>
            <a:r>
              <a:rPr lang="pt-BR" sz="2400" dirty="0"/>
              <a:t> </a:t>
            </a:r>
            <a:r>
              <a:rPr lang="pt-BR" sz="2400" dirty="0" err="1"/>
              <a:t>introduction</a:t>
            </a:r>
            <a:r>
              <a:rPr lang="pt-BR" sz="2400" dirty="0"/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4224222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424E9-71A5-48C4-7259-8D5CC569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93F1A9-D446-B97A-0637-B60C5A978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Inteligência de Enxame é um fenômeno conhecido da natureza: um grupo de animais ou enxames de insetos como formigas e moscas, bandos de pássaros e cardumes de peixes. </a:t>
            </a:r>
          </a:p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Esses exemplos têm características comuns para um comportamento coletivo: indivíduos simples, regras simples para todos e interações locais. Na natureza, até mesmo podemos encontrar enxames heterogêneos que contêm indivíduos com várias habilidades, como formigas trabalhadoras e rainhas.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052" name="Picture 4" descr="Hierarchy of swarm intelligence-based algorithms as adopted in the... |  Download Scientific Diagram">
            <a:extLst>
              <a:ext uri="{FF2B5EF4-FFF2-40B4-BE49-F238E27FC236}">
                <a16:creationId xmlns:a16="http://schemas.microsoft.com/office/drawing/2014/main" id="{95C5F78E-FD3A-7A0C-D127-5664F8AAB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" y="4445379"/>
            <a:ext cx="5866447" cy="158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8A29373-2D91-8A95-2736-D05D70337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458" y="4445379"/>
            <a:ext cx="5158282" cy="1966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340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424E9-71A5-48C4-7259-8D5CC569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93F1A9-D446-B97A-0637-B60C5A978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 característica comum principal é que o comportamento global e coletivo não pode ser concluído com base nas regras dos indivíduos isolados. Esse fenômeno é conhecido como emergência. Na literatura, a emergência é explicada por "O todo é maior do que a soma das partes". </a:t>
            </a:r>
          </a:p>
          <a:p>
            <a:pPr algn="just"/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Sistemas biológicos auto-organizados geram alguns padrões ou estruturas ao longo do tempo. Um exemplo proeminente aqui é uma trilha de formigas que é construída por formigas forrageiras enquanto encontram o caminho mais curto para o alimento.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098" name="Picture 2" descr="Swarm Intelligence - an overview | ScienceDirect Topics">
            <a:extLst>
              <a:ext uri="{FF2B5EF4-FFF2-40B4-BE49-F238E27FC236}">
                <a16:creationId xmlns:a16="http://schemas.microsoft.com/office/drawing/2014/main" id="{CC0564B4-DFB6-BD9C-8D76-DF0517AE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498" y="4001294"/>
            <a:ext cx="46577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30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2424E9-71A5-48C4-7259-8D5CC5699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93F1A9-D446-B97A-0637-B60C5A978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Outro exemplo é a formação de voo de pássaros. Em sistemas físicos e químicos, estruturas dissipativas são formadas em sistemas não lineares. Até mesmo as estruturas moleculares podem ser vistas como um fenômeno de emergência.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 descr="Swarm intelligence: the power inspired by nature | Blogs La Salle | Campus  Barcelona">
            <a:extLst>
              <a:ext uri="{FF2B5EF4-FFF2-40B4-BE49-F238E27FC236}">
                <a16:creationId xmlns:a16="http://schemas.microsoft.com/office/drawing/2014/main" id="{5447F0CB-191B-1F40-B9CF-D4E2FE16E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" y="3092450"/>
            <a:ext cx="85725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127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AEA52-37CF-3B58-A40E-6174B4D74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4025"/>
            <a:ext cx="10515600" cy="1325563"/>
          </a:xfrm>
        </p:spPr>
        <p:txBody>
          <a:bodyPr/>
          <a:lstStyle/>
          <a:p>
            <a:r>
              <a:rPr lang="pt-BR" dirty="0" err="1"/>
              <a:t>Particle</a:t>
            </a:r>
            <a:r>
              <a:rPr lang="pt-BR" dirty="0"/>
              <a:t> </a:t>
            </a:r>
            <a:r>
              <a:rPr lang="pt-BR" dirty="0" err="1"/>
              <a:t>Swarm</a:t>
            </a:r>
            <a:r>
              <a:rPr lang="pt-BR" dirty="0"/>
              <a:t> </a:t>
            </a:r>
            <a:r>
              <a:rPr lang="pt-BR" dirty="0" err="1"/>
              <a:t>Optimization</a:t>
            </a:r>
            <a:r>
              <a:rPr lang="pt-BR" dirty="0"/>
              <a:t> (PSO)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C35E23-B423-BBF7-866A-95B0DC15F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92901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9835D-4E60-A7B0-966A-AA71D9F21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DE2520-42AD-77FC-D075-D4118E9DD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técnica de Otimização por Nuvem de Partículas (ONP) ou </a:t>
            </a:r>
            <a:r>
              <a:rPr lang="pt-BR" sz="1800" b="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Particle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Swarm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1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Optimization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PSO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) foi desenvolvida por James Kennedy (psicólogo) e Russell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Eberhart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(engenheiro) em 1995, com base no comportamento de pássaros em revoadas e modelado pelo biólogo Frank </a:t>
            </a:r>
            <a:r>
              <a:rPr lang="pt-BR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Heppner</a:t>
            </a:r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Baseia-se no comportamento social dos pássaros em revoadas, cardumes de peixes e enxames de abelhas. Algoritmicamente, tem-se um conjunto de partículas que percorrem o espaço de busca apresentando comportamentos aleatórios em relação à individualidade e à sociabilidade. </a:t>
            </a:r>
          </a:p>
          <a:p>
            <a:pPr algn="just"/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individualidade de uma partícula está relacionada à ênfase dada, em seus movimentos, à melhor solução já encontrada por ela mesma, enquanto sua sociabilidade reflete o grau de importância dado por ela à melhor solução já encontrada por seus vizinhos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35195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1157</TotalTime>
  <Words>1926</Words>
  <Application>Microsoft Office PowerPoint</Application>
  <PresentationFormat>Widescreen</PresentationFormat>
  <Paragraphs>228</Paragraphs>
  <Slides>47</Slides>
  <Notes>3</Notes>
  <HiddenSlides>0</HiddenSlides>
  <MMClips>3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4" baseType="lpstr">
      <vt:lpstr>Aptos</vt:lpstr>
      <vt:lpstr>Aptos Display</vt:lpstr>
      <vt:lpstr>Arial</vt:lpstr>
      <vt:lpstr>Calibri</vt:lpstr>
      <vt:lpstr>Courier New</vt:lpstr>
      <vt:lpstr>Open Sans</vt:lpstr>
      <vt:lpstr>Tema do Office</vt:lpstr>
      <vt:lpstr>Computação Evolucionária Particle Swarm Optimization (PSO)</vt:lpstr>
      <vt:lpstr>Contexto</vt:lpstr>
      <vt:lpstr>Contexto</vt:lpstr>
      <vt:lpstr>Introdução</vt:lpstr>
      <vt:lpstr>Introdução</vt:lpstr>
      <vt:lpstr>Introdução</vt:lpstr>
      <vt:lpstr>Introdução</vt:lpstr>
      <vt:lpstr>Particle Swarm Optimization (PSO)</vt:lpstr>
      <vt:lpstr>Conceito</vt:lpstr>
      <vt:lpstr>Conceito</vt:lpstr>
      <vt:lpstr>Conceito</vt:lpstr>
      <vt:lpstr>Conceito</vt:lpstr>
      <vt:lpstr>Conceito</vt:lpstr>
      <vt:lpstr>Conceito</vt:lpstr>
      <vt:lpstr>Exemplo Ilustrativo</vt:lpstr>
      <vt:lpstr>Exemplo Ilustrativo</vt:lpstr>
      <vt:lpstr>Exemplo Ilustrativo</vt:lpstr>
      <vt:lpstr>Exemplo Ilustrativo</vt:lpstr>
      <vt:lpstr>Exemplo Ilustrativo</vt:lpstr>
      <vt:lpstr>Exemplo Ilustrativo</vt:lpstr>
      <vt:lpstr>Exemplo Ilustrativo</vt:lpstr>
      <vt:lpstr>Exemplo Ilustrativo</vt:lpstr>
      <vt:lpstr>Exemplo Ilustrativo</vt:lpstr>
      <vt:lpstr>Exemplo Ilustrativo</vt:lpstr>
      <vt:lpstr>Exemplo Ilustrativo</vt:lpstr>
      <vt:lpstr>Exemplo Ilustrativo</vt:lpstr>
      <vt:lpstr>Exemplo Ilustrativo</vt:lpstr>
      <vt:lpstr>Exemplo Ilustrativo</vt:lpstr>
      <vt:lpstr>Exemplo Ilustrativo</vt:lpstr>
      <vt:lpstr>Influência dos Parâmetros na PSO</vt:lpstr>
      <vt:lpstr>Influência dos Parâmetros na PSO</vt:lpstr>
      <vt:lpstr>Influência dos Parâmetros na PSO</vt:lpstr>
      <vt:lpstr>Influência dos Parâmetros na PSO</vt:lpstr>
      <vt:lpstr>Influência dos Parâmetros na PSO</vt:lpstr>
      <vt:lpstr>PSO x Algoritmos Genéticos</vt:lpstr>
      <vt:lpstr>PSO x Algoritmos Genéticos</vt:lpstr>
      <vt:lpstr>Exemplo didático</vt:lpstr>
      <vt:lpstr>Exemplo didático</vt:lpstr>
      <vt:lpstr>Exemplo didático</vt:lpstr>
      <vt:lpstr>Exercício 1</vt:lpstr>
      <vt:lpstr>Exemplos de Aplicação</vt:lpstr>
      <vt:lpstr>Dicas</vt:lpstr>
      <vt:lpstr>Dicas</vt:lpstr>
      <vt:lpstr>Exercício 2 – x²</vt:lpstr>
      <vt:lpstr>Exercício 2 – x²</vt:lpstr>
      <vt:lpstr>Exercício 3 – x³  (com bibliotecas)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Computação Evolucionária Cap 6.  Métodos de Otimização Baseados em Enxame</dc:title>
  <dc:creator>Gabriela Nunes Lopes</dc:creator>
  <cp:lastModifiedBy>Gabriela Nunes Lopes</cp:lastModifiedBy>
  <cp:revision>46</cp:revision>
  <dcterms:created xsi:type="dcterms:W3CDTF">2024-05-02T17:44:02Z</dcterms:created>
  <dcterms:modified xsi:type="dcterms:W3CDTF">2025-09-23T16:54:26Z</dcterms:modified>
</cp:coreProperties>
</file>